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3" r:id="rId7"/>
    <p:sldId id="261" r:id="rId8"/>
    <p:sldId id="265" r:id="rId9"/>
    <p:sldId id="262" r:id="rId10"/>
    <p:sldId id="266" r:id="rId11"/>
    <p:sldId id="267" r:id="rId12"/>
    <p:sldId id="26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7" d="100"/>
          <a:sy n="97" d="100"/>
        </p:scale>
        <p:origin x="-56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4E330B-7BC6-034B-BF61-B7E2685CFE9B}" type="datetimeFigureOut">
              <a:rPr lang="en-US" smtClean="0"/>
              <a:pPr/>
              <a:t>9/19/11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4E330B-7BC6-034B-BF61-B7E2685CFE9B}" type="datetimeFigureOut">
              <a:rPr lang="en-US" smtClean="0"/>
              <a:pPr/>
              <a:t>9/19/11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4E330B-7BC6-034B-BF61-B7E2685CFE9B}" type="datetimeFigureOut">
              <a:rPr lang="en-US" smtClean="0"/>
              <a:pPr/>
              <a:t>9/19/11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4E330B-7BC6-034B-BF61-B7E2685CFE9B}" type="datetimeFigureOut">
              <a:rPr lang="en-US" smtClean="0"/>
              <a:pPr/>
              <a:t>9/19/11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E330B-7BC6-034B-BF61-B7E2685CFE9B}" type="datetimeFigureOut">
              <a:rPr lang="en-US" smtClean="0"/>
              <a:pPr/>
              <a:t>9/19/11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4E330B-7BC6-034B-BF61-B7E2685CFE9B}" type="datetimeFigureOut">
              <a:rPr lang="en-US" smtClean="0"/>
              <a:pPr/>
              <a:t>9/19/11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4E330B-7BC6-034B-BF61-B7E2685CFE9B}" type="datetimeFigureOut">
              <a:rPr lang="en-US" smtClean="0"/>
              <a:pPr/>
              <a:t>9/19/11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4E330B-7BC6-034B-BF61-B7E2685CFE9B}" type="datetimeFigureOut">
              <a:rPr lang="en-US" smtClean="0"/>
              <a:pPr/>
              <a:t>9/19/11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E330B-7BC6-034B-BF61-B7E2685CFE9B}" type="datetimeFigureOut">
              <a:rPr lang="en-US" smtClean="0"/>
              <a:pPr/>
              <a:t>9/19/11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E330B-7BC6-034B-BF61-B7E2685CFE9B}" type="datetimeFigureOut">
              <a:rPr lang="en-US" smtClean="0"/>
              <a:pPr/>
              <a:t>9/19/11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E330B-7BC6-034B-BF61-B7E2685CFE9B}" type="datetimeFigureOut">
              <a:rPr lang="en-US" smtClean="0"/>
              <a:pPr/>
              <a:t>9/19/11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CADC42-DCFF-8344-94C1-A9549D89C7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4E330B-7BC6-034B-BF61-B7E2685CFE9B}" type="datetimeFigureOut">
              <a:rPr lang="en-US" smtClean="0"/>
              <a:pPr/>
              <a:t>9/19/11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ADC42-DCFF-8344-94C1-A9549D89C7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378" y="492402"/>
            <a:ext cx="7772400" cy="1470025"/>
          </a:xfrm>
        </p:spPr>
        <p:txBody>
          <a:bodyPr>
            <a:noAutofit/>
          </a:bodyPr>
          <a:lstStyle/>
          <a:p>
            <a:r>
              <a:rPr lang="en-US" sz="9200" b="1" dirty="0" smtClean="0">
                <a:latin typeface="Candara"/>
                <a:cs typeface="Candara"/>
              </a:rPr>
              <a:t>Call To Order</a:t>
            </a:r>
            <a:endParaRPr lang="en-US" sz="9200" b="1" dirty="0">
              <a:latin typeface="Candara"/>
              <a:cs typeface="Candara"/>
            </a:endParaRPr>
          </a:p>
        </p:txBody>
      </p:sp>
      <p:sp>
        <p:nvSpPr>
          <p:cNvPr id="3" name="Subtitle 2"/>
          <p:cNvSpPr>
            <a:spLocks noGrp="1"/>
          </p:cNvSpPr>
          <p:nvPr>
            <p:ph type="subTitle" idx="1"/>
          </p:nvPr>
        </p:nvSpPr>
        <p:spPr>
          <a:xfrm>
            <a:off x="504379" y="2552718"/>
            <a:ext cx="6545168" cy="3991013"/>
          </a:xfrm>
        </p:spPr>
        <p:txBody>
          <a:bodyPr>
            <a:normAutofit/>
          </a:bodyPr>
          <a:lstStyle/>
          <a:p>
            <a:pPr algn="l"/>
            <a:r>
              <a:rPr lang="en-US" b="1" dirty="0">
                <a:solidFill>
                  <a:schemeClr val="tx1"/>
                </a:solidFill>
              </a:rPr>
              <a:t>Read the sentence below</a:t>
            </a:r>
            <a:r>
              <a:rPr lang="en-US" b="1" dirty="0" smtClean="0">
                <a:solidFill>
                  <a:schemeClr val="tx1"/>
                </a:solidFill>
              </a:rPr>
              <a:t>:</a:t>
            </a:r>
            <a:endParaRPr lang="en-US" dirty="0" smtClean="0">
              <a:solidFill>
                <a:schemeClr val="tx1"/>
              </a:solidFill>
            </a:endParaRPr>
          </a:p>
          <a:p>
            <a:pPr algn="l"/>
            <a:r>
              <a:rPr lang="en-US" dirty="0">
                <a:solidFill>
                  <a:schemeClr val="tx1"/>
                </a:solidFill>
              </a:rPr>
              <a:t>“If slavery is not wrong, nothing is wrong.”</a:t>
            </a:r>
            <a:endParaRPr lang="en-US" dirty="0" smtClean="0">
              <a:solidFill>
                <a:schemeClr val="tx1"/>
              </a:solidFill>
            </a:endParaRPr>
          </a:p>
          <a:p>
            <a:pPr lvl="0" algn="l"/>
            <a:r>
              <a:rPr lang="en-US" dirty="0" smtClean="0">
                <a:solidFill>
                  <a:schemeClr val="tx1"/>
                </a:solidFill>
              </a:rPr>
              <a:t>1. What </a:t>
            </a:r>
            <a:r>
              <a:rPr lang="en-US" dirty="0">
                <a:solidFill>
                  <a:schemeClr val="tx1"/>
                </a:solidFill>
              </a:rPr>
              <a:t>does this quote mean?</a:t>
            </a:r>
            <a:endParaRPr lang="en-US" dirty="0" smtClean="0">
              <a:solidFill>
                <a:schemeClr val="tx1"/>
              </a:solidFill>
            </a:endParaRPr>
          </a:p>
          <a:p>
            <a:pPr lvl="0" algn="l"/>
            <a:r>
              <a:rPr lang="en-US" dirty="0" smtClean="0">
                <a:solidFill>
                  <a:schemeClr val="tx1"/>
                </a:solidFill>
              </a:rPr>
              <a:t>2. Do </a:t>
            </a:r>
            <a:r>
              <a:rPr lang="en-US" dirty="0">
                <a:solidFill>
                  <a:schemeClr val="tx1"/>
                </a:solidFill>
              </a:rPr>
              <a:t>you agree with it?</a:t>
            </a:r>
            <a:endParaRPr lang="en-US" dirty="0" smtClean="0">
              <a:solidFill>
                <a:schemeClr val="tx1"/>
              </a:solidFill>
            </a:endParaRPr>
          </a:p>
          <a:p>
            <a:pPr lvl="0" algn="l"/>
            <a:r>
              <a:rPr lang="en-US" dirty="0" smtClean="0">
                <a:solidFill>
                  <a:schemeClr val="tx1"/>
                </a:solidFill>
              </a:rPr>
              <a:t>3. Who </a:t>
            </a:r>
            <a:r>
              <a:rPr lang="en-US" dirty="0">
                <a:solidFill>
                  <a:schemeClr val="tx1"/>
                </a:solidFill>
              </a:rPr>
              <a:t>do you think said it? (Take a guess!)</a:t>
            </a:r>
          </a:p>
          <a:p>
            <a:pPr algn="l"/>
            <a:endParaRPr lang="en-US" dirty="0"/>
          </a:p>
        </p:txBody>
      </p:sp>
      <p:pic>
        <p:nvPicPr>
          <p:cNvPr id="4" name="Picture 3"/>
          <p:cNvPicPr>
            <a:picLocks noChangeAspect="1"/>
          </p:cNvPicPr>
          <p:nvPr/>
        </p:nvPicPr>
        <p:blipFill>
          <a:blip r:embed="rId2"/>
          <a:stretch>
            <a:fillRect/>
          </a:stretch>
        </p:blipFill>
        <p:spPr>
          <a:xfrm>
            <a:off x="6892303" y="4205711"/>
            <a:ext cx="1997381" cy="23380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Kansas Nebraska Act</a:t>
            </a:r>
            <a:endParaRPr lang="en-US" dirty="0"/>
          </a:p>
        </p:txBody>
      </p:sp>
      <p:pic>
        <p:nvPicPr>
          <p:cNvPr id="4" name="Picture 3"/>
          <p:cNvPicPr>
            <a:picLocks noChangeAspect="1"/>
          </p:cNvPicPr>
          <p:nvPr/>
        </p:nvPicPr>
        <p:blipFill>
          <a:blip r:embed="rId2"/>
          <a:stretch>
            <a:fillRect/>
          </a:stretch>
        </p:blipFill>
        <p:spPr>
          <a:xfrm>
            <a:off x="565470" y="1687351"/>
            <a:ext cx="8121330" cy="51561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031271" y="1559418"/>
            <a:ext cx="7378942" cy="4870972"/>
          </a:xfrm>
          <a:prstGeom prst="rect">
            <a:avLst/>
          </a:prstGeom>
        </p:spPr>
      </p:pic>
      <p:sp>
        <p:nvSpPr>
          <p:cNvPr id="10" name="TextBox 9"/>
          <p:cNvSpPr txBox="1"/>
          <p:nvPr/>
        </p:nvSpPr>
        <p:spPr>
          <a:xfrm>
            <a:off x="505390" y="349864"/>
            <a:ext cx="8384295" cy="1107996"/>
          </a:xfrm>
          <a:prstGeom prst="rect">
            <a:avLst/>
          </a:prstGeom>
          <a:noFill/>
        </p:spPr>
        <p:txBody>
          <a:bodyPr wrap="square" rtlCol="0">
            <a:spAutoFit/>
          </a:bodyPr>
          <a:lstStyle/>
          <a:p>
            <a:pPr algn="ctr"/>
            <a:r>
              <a:rPr lang="en-US" sz="3300" b="1" dirty="0" smtClean="0"/>
              <a:t>Bleeding Kansas: </a:t>
            </a:r>
          </a:p>
          <a:p>
            <a:pPr algn="ctr"/>
            <a:r>
              <a:rPr lang="en-US" sz="3300" b="1" dirty="0" smtClean="0"/>
              <a:t>Sporadic Warfare Between Settlers</a:t>
            </a:r>
            <a:endParaRPr lang="en-US" sz="33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create a map!</a:t>
            </a:r>
            <a:endParaRPr lang="en-US" dirty="0"/>
          </a:p>
        </p:txBody>
      </p:sp>
      <p:pic>
        <p:nvPicPr>
          <p:cNvPr id="4" name="Picture 3"/>
          <p:cNvPicPr>
            <a:picLocks noChangeAspect="1"/>
          </p:cNvPicPr>
          <p:nvPr/>
        </p:nvPicPr>
        <p:blipFill>
          <a:blip r:embed="rId2"/>
          <a:stretch>
            <a:fillRect/>
          </a:stretch>
        </p:blipFill>
        <p:spPr>
          <a:xfrm>
            <a:off x="764810" y="1417638"/>
            <a:ext cx="8110077" cy="50034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4788939" cy="2018921"/>
          </a:xfrm>
        </p:spPr>
        <p:txBody>
          <a:bodyPr>
            <a:normAutofit/>
          </a:bodyPr>
          <a:lstStyle/>
          <a:p>
            <a:pPr algn="l"/>
            <a:r>
              <a:rPr lang="en-US" dirty="0" smtClean="0"/>
              <a:t>I. Underlying Factors</a:t>
            </a:r>
            <a:endParaRPr lang="en-US" dirty="0"/>
          </a:p>
        </p:txBody>
      </p:sp>
      <p:sp>
        <p:nvSpPr>
          <p:cNvPr id="3" name="Content Placeholder 2"/>
          <p:cNvSpPr>
            <a:spLocks noGrp="1"/>
          </p:cNvSpPr>
          <p:nvPr>
            <p:ph idx="1"/>
          </p:nvPr>
        </p:nvSpPr>
        <p:spPr>
          <a:xfrm>
            <a:off x="457200" y="2552718"/>
            <a:ext cx="8229600" cy="4525963"/>
          </a:xfrm>
        </p:spPr>
        <p:txBody>
          <a:bodyPr/>
          <a:lstStyle/>
          <a:p>
            <a:pPr lvl="0">
              <a:buNone/>
            </a:pPr>
            <a:r>
              <a:rPr lang="en-US" dirty="0" smtClean="0"/>
              <a:t>A. </a:t>
            </a:r>
            <a:r>
              <a:rPr lang="en-US" u="sng" dirty="0" smtClean="0"/>
              <a:t>Westward </a:t>
            </a:r>
            <a:r>
              <a:rPr lang="en-US" u="sng" dirty="0"/>
              <a:t>Expansion</a:t>
            </a:r>
            <a:r>
              <a:rPr lang="en-US" dirty="0"/>
              <a:t>: America was not a fully formed nation; we were still expanding west.</a:t>
            </a:r>
            <a:endParaRPr lang="en-US" dirty="0" smtClean="0"/>
          </a:p>
          <a:p>
            <a:pPr lvl="0">
              <a:buNone/>
            </a:pPr>
            <a:r>
              <a:rPr lang="en-US" dirty="0" smtClean="0"/>
              <a:t>B. </a:t>
            </a:r>
            <a:r>
              <a:rPr lang="en-US" u="sng" dirty="0" smtClean="0"/>
              <a:t>Political </a:t>
            </a:r>
            <a:r>
              <a:rPr lang="en-US" u="sng" dirty="0"/>
              <a:t>Representation in Congress</a:t>
            </a:r>
            <a:r>
              <a:rPr lang="en-US" dirty="0"/>
              <a:t>: Each state got 2 senators and representatives based on population.  Each new state would throw off the balance of slave states and free states.</a:t>
            </a:r>
            <a:endParaRPr lang="en-US" dirty="0" smtClean="0"/>
          </a:p>
          <a:p>
            <a:pPr>
              <a:buNone/>
            </a:pPr>
            <a:endParaRPr lang="en-US" dirty="0" smtClean="0"/>
          </a:p>
          <a:p>
            <a:endParaRPr lang="en-US" dirty="0"/>
          </a:p>
        </p:txBody>
      </p:sp>
      <p:pic>
        <p:nvPicPr>
          <p:cNvPr id="5" name="Picture 4"/>
          <p:cNvPicPr>
            <a:picLocks noChangeAspect="1"/>
          </p:cNvPicPr>
          <p:nvPr/>
        </p:nvPicPr>
        <p:blipFill>
          <a:blip r:embed="rId2"/>
          <a:stretch>
            <a:fillRect/>
          </a:stretch>
        </p:blipFill>
        <p:spPr>
          <a:xfrm>
            <a:off x="5246139" y="274638"/>
            <a:ext cx="3897861" cy="227572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85094" y="610613"/>
            <a:ext cx="8479460" cy="566427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II. Legislation that put off solving the problem of slavery</a:t>
            </a:r>
            <a:endParaRPr lang="en-US" dirty="0"/>
          </a:p>
        </p:txBody>
      </p:sp>
      <p:graphicFrame>
        <p:nvGraphicFramePr>
          <p:cNvPr id="4" name="Content Placeholder 3"/>
          <p:cNvGraphicFramePr>
            <a:graphicFrameLocks noGrp="1"/>
          </p:cNvGraphicFramePr>
          <p:nvPr>
            <p:ph idx="1"/>
          </p:nvPr>
        </p:nvGraphicFramePr>
        <p:xfrm>
          <a:off x="457200" y="1734830"/>
          <a:ext cx="8229600" cy="4697031"/>
        </p:xfrm>
        <a:graphic>
          <a:graphicData uri="http://schemas.openxmlformats.org/drawingml/2006/table">
            <a:tbl>
              <a:tblPr firstRow="1" bandRow="1">
                <a:tableStyleId>{E8034E78-7F5D-4C2E-B375-FC64B27BC917}</a:tableStyleId>
              </a:tblPr>
              <a:tblGrid>
                <a:gridCol w="2743200"/>
                <a:gridCol w="2743200"/>
                <a:gridCol w="2743200"/>
              </a:tblGrid>
              <a:tr h="666051">
                <a:tc>
                  <a:txBody>
                    <a:bodyPr/>
                    <a:lstStyle/>
                    <a:p>
                      <a:pPr algn="ctr"/>
                      <a:r>
                        <a:rPr lang="en-US" sz="3400" cap="all" dirty="0" smtClean="0"/>
                        <a:t>Problem</a:t>
                      </a:r>
                      <a:endParaRPr lang="en-US" sz="3400" cap="all" dirty="0"/>
                    </a:p>
                  </a:txBody>
                  <a:tcPr/>
                </a:tc>
                <a:tc>
                  <a:txBody>
                    <a:bodyPr/>
                    <a:lstStyle/>
                    <a:p>
                      <a:pPr algn="ctr"/>
                      <a:r>
                        <a:rPr lang="en-US" sz="3400" cap="all" dirty="0" smtClean="0"/>
                        <a:t>Legislation</a:t>
                      </a:r>
                      <a:endParaRPr lang="en-US" sz="3400" cap="all" dirty="0"/>
                    </a:p>
                  </a:txBody>
                  <a:tcPr/>
                </a:tc>
                <a:tc>
                  <a:txBody>
                    <a:bodyPr/>
                    <a:lstStyle/>
                    <a:p>
                      <a:pPr algn="ctr"/>
                      <a:r>
                        <a:rPr lang="en-US" sz="3400" cap="all" dirty="0" smtClean="0"/>
                        <a:t>Solution</a:t>
                      </a:r>
                      <a:endParaRPr lang="en-US" sz="3400" cap="all" dirty="0"/>
                    </a:p>
                  </a:txBody>
                  <a:tcPr/>
                </a:tc>
              </a:tr>
              <a:tr h="2323433">
                <a:tc>
                  <a:txBody>
                    <a:bodyPr/>
                    <a:lstStyle/>
                    <a:p>
                      <a:pPr marL="0" marR="0">
                        <a:lnSpc>
                          <a:spcPct val="115000"/>
                        </a:lnSpc>
                        <a:spcBef>
                          <a:spcPts val="0"/>
                        </a:spcBef>
                        <a:spcAft>
                          <a:spcPts val="0"/>
                        </a:spcAft>
                      </a:pPr>
                      <a:r>
                        <a:rPr lang="en-US" sz="2300">
                          <a:solidFill>
                            <a:srgbClr val="000000"/>
                          </a:solidFill>
                          <a:latin typeface="Candara"/>
                          <a:ea typeface="Calibri"/>
                          <a:cs typeface="Candara"/>
                        </a:rPr>
                        <a:t>A. Because we were expanding westward, it was possible that new states would upset the balance between slave and free states if there were no law in place.</a:t>
                      </a:r>
                    </a:p>
                  </a:txBody>
                  <a:tcPr marL="68580" marR="68580" marT="0" marB="0"/>
                </a:tc>
                <a:tc>
                  <a:txBody>
                    <a:bodyPr/>
                    <a:lstStyle/>
                    <a:p>
                      <a:pPr marL="0" marR="0">
                        <a:lnSpc>
                          <a:spcPct val="115000"/>
                        </a:lnSpc>
                        <a:spcBef>
                          <a:spcPts val="0"/>
                        </a:spcBef>
                        <a:spcAft>
                          <a:spcPts val="0"/>
                        </a:spcAft>
                      </a:pPr>
                      <a:r>
                        <a:rPr lang="en-US" sz="2300">
                          <a:solidFill>
                            <a:srgbClr val="000000"/>
                          </a:solidFill>
                          <a:latin typeface="Candara"/>
                          <a:ea typeface="Calibri"/>
                          <a:cs typeface="Candara"/>
                        </a:rPr>
                        <a:t>Northwest Ordinance of 1787</a:t>
                      </a:r>
                    </a:p>
                  </a:txBody>
                  <a:tcPr marL="68580" marR="68580" marT="0" marB="0"/>
                </a:tc>
                <a:tc>
                  <a:txBody>
                    <a:bodyPr/>
                    <a:lstStyle/>
                    <a:p>
                      <a:pPr marL="0" marR="0">
                        <a:lnSpc>
                          <a:spcPct val="115000"/>
                        </a:lnSpc>
                        <a:spcBef>
                          <a:spcPts val="0"/>
                        </a:spcBef>
                        <a:spcAft>
                          <a:spcPts val="0"/>
                        </a:spcAft>
                      </a:pPr>
                      <a:r>
                        <a:rPr lang="en-US" sz="2300" dirty="0">
                          <a:solidFill>
                            <a:srgbClr val="000000"/>
                          </a:solidFill>
                          <a:latin typeface="Candara"/>
                          <a:ea typeface="Calibri"/>
                          <a:cs typeface="Candara"/>
                        </a:rPr>
                        <a:t>It established that all states</a:t>
                      </a:r>
                      <a:r>
                        <a:rPr lang="en-US" sz="2300" dirty="0" smtClean="0">
                          <a:solidFill>
                            <a:srgbClr val="000000"/>
                          </a:solidFill>
                          <a:latin typeface="Candara"/>
                          <a:ea typeface="Calibri"/>
                          <a:cs typeface="Candara"/>
                        </a:rPr>
                        <a:t> north </a:t>
                      </a:r>
                      <a:r>
                        <a:rPr lang="en-US" sz="2300" dirty="0">
                          <a:solidFill>
                            <a:srgbClr val="000000"/>
                          </a:solidFill>
                          <a:latin typeface="Candara"/>
                          <a:ea typeface="Calibri"/>
                          <a:cs typeface="Candara"/>
                        </a:rPr>
                        <a:t>of the Ohio river would be free</a:t>
                      </a:r>
                      <a:r>
                        <a:rPr lang="en-US" sz="2300" dirty="0" smtClean="0">
                          <a:solidFill>
                            <a:srgbClr val="000000"/>
                          </a:solidFill>
                          <a:latin typeface="Candara"/>
                          <a:ea typeface="Calibri"/>
                          <a:cs typeface="Candara"/>
                        </a:rPr>
                        <a:t>,</a:t>
                      </a:r>
                      <a:r>
                        <a:rPr lang="en-US" sz="2300" baseline="0" dirty="0" smtClean="0">
                          <a:solidFill>
                            <a:srgbClr val="000000"/>
                          </a:solidFill>
                          <a:latin typeface="Candara"/>
                          <a:ea typeface="Calibri"/>
                          <a:cs typeface="Candara"/>
                        </a:rPr>
                        <a:t> </a:t>
                      </a:r>
                      <a:r>
                        <a:rPr lang="en-US" sz="2300" dirty="0" smtClean="0">
                          <a:solidFill>
                            <a:srgbClr val="000000"/>
                          </a:solidFill>
                          <a:latin typeface="Candara"/>
                          <a:ea typeface="Calibri"/>
                          <a:cs typeface="Candara"/>
                        </a:rPr>
                        <a:t>all </a:t>
                      </a:r>
                      <a:r>
                        <a:rPr lang="en-US" sz="2300" dirty="0">
                          <a:solidFill>
                            <a:srgbClr val="000000"/>
                          </a:solidFill>
                          <a:latin typeface="Candara"/>
                          <a:ea typeface="Calibri"/>
                          <a:cs typeface="Candara"/>
                        </a:rPr>
                        <a:t>states south would be slave.  Illinois was admitted as a free state, Alabama was admitted as a slave state.</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II. Legislation that put off solving the problem of slavery</a:t>
            </a:r>
            <a:endParaRPr lang="en-US" dirty="0"/>
          </a:p>
        </p:txBody>
      </p:sp>
      <p:graphicFrame>
        <p:nvGraphicFramePr>
          <p:cNvPr id="4" name="Content Placeholder 3"/>
          <p:cNvGraphicFramePr>
            <a:graphicFrameLocks noGrp="1"/>
          </p:cNvGraphicFramePr>
          <p:nvPr>
            <p:ph idx="1"/>
          </p:nvPr>
        </p:nvGraphicFramePr>
        <p:xfrm>
          <a:off x="457200" y="1734830"/>
          <a:ext cx="8229600" cy="4924868"/>
        </p:xfrm>
        <a:graphic>
          <a:graphicData uri="http://schemas.openxmlformats.org/drawingml/2006/table">
            <a:tbl>
              <a:tblPr firstRow="1" bandRow="1">
                <a:tableStyleId>{E8034E78-7F5D-4C2E-B375-FC64B27BC917}</a:tableStyleId>
              </a:tblPr>
              <a:tblGrid>
                <a:gridCol w="2743200"/>
                <a:gridCol w="2743200"/>
                <a:gridCol w="2743200"/>
              </a:tblGrid>
              <a:tr h="666051">
                <a:tc>
                  <a:txBody>
                    <a:bodyPr/>
                    <a:lstStyle/>
                    <a:p>
                      <a:pPr algn="ctr"/>
                      <a:r>
                        <a:rPr lang="en-US" sz="3400" cap="all" dirty="0" smtClean="0"/>
                        <a:t>Problem</a:t>
                      </a:r>
                      <a:endParaRPr lang="en-US" sz="3400" cap="all" dirty="0"/>
                    </a:p>
                  </a:txBody>
                  <a:tcPr/>
                </a:tc>
                <a:tc>
                  <a:txBody>
                    <a:bodyPr/>
                    <a:lstStyle/>
                    <a:p>
                      <a:pPr algn="ctr"/>
                      <a:r>
                        <a:rPr lang="en-US" sz="3400" cap="all" dirty="0" smtClean="0"/>
                        <a:t>Legislation</a:t>
                      </a:r>
                      <a:endParaRPr lang="en-US" sz="3400" cap="all" dirty="0"/>
                    </a:p>
                  </a:txBody>
                  <a:tcPr/>
                </a:tc>
                <a:tc>
                  <a:txBody>
                    <a:bodyPr/>
                    <a:lstStyle/>
                    <a:p>
                      <a:pPr algn="ctr"/>
                      <a:r>
                        <a:rPr lang="en-US" sz="3400" cap="all" dirty="0" smtClean="0"/>
                        <a:t>Solution</a:t>
                      </a:r>
                      <a:endParaRPr lang="en-US" sz="3400" cap="all" dirty="0"/>
                    </a:p>
                  </a:txBody>
                  <a:tcPr/>
                </a:tc>
              </a:tr>
              <a:tr h="2323433">
                <a:tc>
                  <a:txBody>
                    <a:bodyPr/>
                    <a:lstStyle/>
                    <a:p>
                      <a:pPr marL="0" marR="0">
                        <a:lnSpc>
                          <a:spcPct val="115000"/>
                        </a:lnSpc>
                        <a:spcBef>
                          <a:spcPts val="0"/>
                        </a:spcBef>
                        <a:spcAft>
                          <a:spcPts val="0"/>
                        </a:spcAft>
                      </a:pPr>
                      <a:r>
                        <a:rPr lang="en-US" sz="2700">
                          <a:solidFill>
                            <a:srgbClr val="000000"/>
                          </a:solidFill>
                          <a:latin typeface="Candara"/>
                          <a:ea typeface="Calibri"/>
                          <a:cs typeface="Candara"/>
                        </a:rPr>
                        <a:t>B. Missouri applied for statehood as a slave state.  This would throw off the balance.</a:t>
                      </a:r>
                    </a:p>
                  </a:txBody>
                  <a:tcPr marL="68580" marR="68580" marT="0" marB="0"/>
                </a:tc>
                <a:tc>
                  <a:txBody>
                    <a:bodyPr/>
                    <a:lstStyle/>
                    <a:p>
                      <a:pPr marL="0" marR="0">
                        <a:lnSpc>
                          <a:spcPct val="115000"/>
                        </a:lnSpc>
                        <a:spcBef>
                          <a:spcPts val="0"/>
                        </a:spcBef>
                        <a:spcAft>
                          <a:spcPts val="0"/>
                        </a:spcAft>
                      </a:pPr>
                      <a:r>
                        <a:rPr lang="en-US" sz="2700">
                          <a:solidFill>
                            <a:srgbClr val="000000"/>
                          </a:solidFill>
                          <a:latin typeface="Candara"/>
                          <a:ea typeface="Calibri"/>
                          <a:cs typeface="Candara"/>
                        </a:rPr>
                        <a:t>The Missouri Compromise</a:t>
                      </a:r>
                    </a:p>
                  </a:txBody>
                  <a:tcPr marL="68580" marR="68580" marT="0" marB="0"/>
                </a:tc>
                <a:tc>
                  <a:txBody>
                    <a:bodyPr/>
                    <a:lstStyle/>
                    <a:p>
                      <a:pPr marL="0" marR="0">
                        <a:lnSpc>
                          <a:spcPct val="115000"/>
                        </a:lnSpc>
                        <a:spcBef>
                          <a:spcPts val="0"/>
                        </a:spcBef>
                        <a:spcAft>
                          <a:spcPts val="0"/>
                        </a:spcAft>
                      </a:pPr>
                      <a:r>
                        <a:rPr lang="en-US" sz="2700" dirty="0">
                          <a:solidFill>
                            <a:srgbClr val="000000"/>
                          </a:solidFill>
                          <a:latin typeface="Candara"/>
                          <a:ea typeface="Calibri"/>
                          <a:cs typeface="Candara"/>
                        </a:rPr>
                        <a:t>Admitted Missouri as a slave state, and Maine as a free state.  Declared that territories north of 36º30” were free, and south were slave.</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to Order</a:t>
            </a:r>
            <a:endParaRPr lang="en-US" b="1" dirty="0"/>
          </a:p>
        </p:txBody>
      </p:sp>
      <p:sp>
        <p:nvSpPr>
          <p:cNvPr id="3" name="Content Placeholder 2"/>
          <p:cNvSpPr>
            <a:spLocks noGrp="1"/>
          </p:cNvSpPr>
          <p:nvPr>
            <p:ph idx="1"/>
          </p:nvPr>
        </p:nvSpPr>
        <p:spPr/>
        <p:txBody>
          <a:bodyPr>
            <a:normAutofit fontScale="92500" lnSpcReduction="20000"/>
          </a:bodyPr>
          <a:lstStyle/>
          <a:p>
            <a:pPr>
              <a:buNone/>
            </a:pPr>
            <a:r>
              <a:rPr lang="en-US" b="1" dirty="0"/>
              <a:t>Read the following and PREDICT what the US government will do.  How will they compromise?</a:t>
            </a:r>
            <a:endParaRPr lang="en-US" dirty="0"/>
          </a:p>
          <a:p>
            <a:pPr lvl="0"/>
            <a:r>
              <a:rPr lang="en-US" dirty="0"/>
              <a:t>The Wilmot Proviso requested that territories obtained through the war with Mexico would be free.  </a:t>
            </a:r>
          </a:p>
          <a:p>
            <a:pPr lvl="0"/>
            <a:r>
              <a:rPr lang="en-US" dirty="0"/>
              <a:t>This outraged southerners.  </a:t>
            </a:r>
          </a:p>
          <a:p>
            <a:pPr lvl="0"/>
            <a:r>
              <a:rPr lang="en-US" dirty="0"/>
              <a:t>Meanwhile, California was applying for statehood to be a free state.  </a:t>
            </a:r>
          </a:p>
          <a:p>
            <a:pPr lvl="0"/>
            <a:r>
              <a:rPr lang="en-US" dirty="0"/>
              <a:t>Northerners wanted slavery to be banned in DC.</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II. Legislation that put off solving the problem of slavery</a:t>
            </a:r>
            <a:endParaRPr lang="en-US" dirty="0"/>
          </a:p>
        </p:txBody>
      </p:sp>
      <p:graphicFrame>
        <p:nvGraphicFramePr>
          <p:cNvPr id="4" name="Content Placeholder 3"/>
          <p:cNvGraphicFramePr>
            <a:graphicFrameLocks noGrp="1"/>
          </p:cNvGraphicFramePr>
          <p:nvPr>
            <p:ph idx="1"/>
          </p:nvPr>
        </p:nvGraphicFramePr>
        <p:xfrm>
          <a:off x="317802" y="1220450"/>
          <a:ext cx="8229600" cy="5450648"/>
        </p:xfrm>
        <a:graphic>
          <a:graphicData uri="http://schemas.openxmlformats.org/drawingml/2006/table">
            <a:tbl>
              <a:tblPr firstRow="1" bandRow="1">
                <a:tableStyleId>{E8034E78-7F5D-4C2E-B375-FC64B27BC917}</a:tableStyleId>
              </a:tblPr>
              <a:tblGrid>
                <a:gridCol w="2743200"/>
                <a:gridCol w="2743200"/>
                <a:gridCol w="2743200"/>
              </a:tblGrid>
              <a:tr h="666051">
                <a:tc>
                  <a:txBody>
                    <a:bodyPr/>
                    <a:lstStyle/>
                    <a:p>
                      <a:pPr algn="ctr"/>
                      <a:r>
                        <a:rPr lang="en-US" sz="3400" cap="all" dirty="0" smtClean="0"/>
                        <a:t>Problem</a:t>
                      </a:r>
                      <a:endParaRPr lang="en-US" sz="3400" cap="all" dirty="0"/>
                    </a:p>
                  </a:txBody>
                  <a:tcPr/>
                </a:tc>
                <a:tc>
                  <a:txBody>
                    <a:bodyPr/>
                    <a:lstStyle/>
                    <a:p>
                      <a:pPr algn="ctr"/>
                      <a:r>
                        <a:rPr lang="en-US" sz="3400" cap="all" dirty="0" smtClean="0"/>
                        <a:t>Legislation</a:t>
                      </a:r>
                      <a:endParaRPr lang="en-US" sz="3400" cap="all" dirty="0"/>
                    </a:p>
                  </a:txBody>
                  <a:tcPr/>
                </a:tc>
                <a:tc>
                  <a:txBody>
                    <a:bodyPr/>
                    <a:lstStyle/>
                    <a:p>
                      <a:pPr algn="ctr"/>
                      <a:r>
                        <a:rPr lang="en-US" sz="3400" cap="all" dirty="0" smtClean="0"/>
                        <a:t>Solution</a:t>
                      </a:r>
                      <a:endParaRPr lang="en-US" sz="3400" cap="all" dirty="0"/>
                    </a:p>
                  </a:txBody>
                  <a:tcPr/>
                </a:tc>
              </a:tr>
              <a:tr h="2323433">
                <a:tc>
                  <a:txBody>
                    <a:bodyPr/>
                    <a:lstStyle/>
                    <a:p>
                      <a:pPr marL="0" marR="0">
                        <a:lnSpc>
                          <a:spcPct val="115000"/>
                        </a:lnSpc>
                        <a:spcBef>
                          <a:spcPts val="0"/>
                        </a:spcBef>
                        <a:spcAft>
                          <a:spcPts val="0"/>
                        </a:spcAft>
                      </a:pPr>
                      <a:r>
                        <a:rPr lang="en-US" sz="2100">
                          <a:solidFill>
                            <a:srgbClr val="000000"/>
                          </a:solidFill>
                          <a:latin typeface="Candara"/>
                          <a:ea typeface="Calibri"/>
                          <a:cs typeface="Candara"/>
                        </a:rPr>
                        <a:t>C. The Wilmot Proviso requested that territories obtained through the war with Mexico would be free.  This outraged southerners.  Meanwhile, California was applying for statehood to be a free state.  Northerners wanted slavery to be banned in DC as well.</a:t>
                      </a:r>
                    </a:p>
                  </a:txBody>
                  <a:tcPr marL="68580" marR="68580" marT="0" marB="0"/>
                </a:tc>
                <a:tc>
                  <a:txBody>
                    <a:bodyPr/>
                    <a:lstStyle/>
                    <a:p>
                      <a:pPr marL="0" marR="0">
                        <a:lnSpc>
                          <a:spcPct val="115000"/>
                        </a:lnSpc>
                        <a:spcBef>
                          <a:spcPts val="0"/>
                        </a:spcBef>
                        <a:spcAft>
                          <a:spcPts val="0"/>
                        </a:spcAft>
                      </a:pPr>
                      <a:r>
                        <a:rPr lang="en-US" sz="2100">
                          <a:solidFill>
                            <a:srgbClr val="000000"/>
                          </a:solidFill>
                          <a:latin typeface="Candara"/>
                          <a:ea typeface="Calibri"/>
                          <a:cs typeface="Candara"/>
                        </a:rPr>
                        <a:t>The Compromise of 1850</a:t>
                      </a:r>
                    </a:p>
                  </a:txBody>
                  <a:tcPr marL="68580" marR="68580" marT="0" marB="0"/>
                </a:tc>
                <a:tc>
                  <a:txBody>
                    <a:bodyPr/>
                    <a:lstStyle/>
                    <a:p>
                      <a:pPr marL="0" marR="0">
                        <a:lnSpc>
                          <a:spcPct val="115000"/>
                        </a:lnSpc>
                        <a:spcBef>
                          <a:spcPts val="0"/>
                        </a:spcBef>
                        <a:spcAft>
                          <a:spcPts val="0"/>
                        </a:spcAft>
                      </a:pPr>
                      <a:r>
                        <a:rPr lang="en-US" sz="2100" dirty="0">
                          <a:solidFill>
                            <a:srgbClr val="000000"/>
                          </a:solidFill>
                          <a:latin typeface="Candara"/>
                          <a:ea typeface="Calibri"/>
                          <a:cs typeface="Candara"/>
                        </a:rPr>
                        <a:t>Admitted California (CA) as a free state, Utah (UT) and New Mexico (NM) as territories open to slavery, and banned slavery in DC.  It also established the Fugitive Slave Law, which meant that slaves would be able to reclaim runaway slaves.</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Compromise of 1850</a:t>
            </a:r>
            <a:endParaRPr lang="en-US" dirty="0"/>
          </a:p>
        </p:txBody>
      </p:sp>
      <p:pic>
        <p:nvPicPr>
          <p:cNvPr id="4" name="Picture 3"/>
          <p:cNvPicPr>
            <a:picLocks noChangeAspect="1"/>
          </p:cNvPicPr>
          <p:nvPr/>
        </p:nvPicPr>
        <p:blipFill>
          <a:blip r:embed="rId2"/>
          <a:stretch>
            <a:fillRect/>
          </a:stretch>
        </p:blipFill>
        <p:spPr>
          <a:xfrm>
            <a:off x="1682453" y="1600200"/>
            <a:ext cx="6146800" cy="4699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II. Legislation that put off solving the problem of slavery</a:t>
            </a:r>
            <a:endParaRPr lang="en-US" dirty="0"/>
          </a:p>
        </p:txBody>
      </p:sp>
      <p:graphicFrame>
        <p:nvGraphicFramePr>
          <p:cNvPr id="4" name="Content Placeholder 3"/>
          <p:cNvGraphicFramePr>
            <a:graphicFrameLocks noGrp="1"/>
          </p:cNvGraphicFramePr>
          <p:nvPr>
            <p:ph idx="1"/>
          </p:nvPr>
        </p:nvGraphicFramePr>
        <p:xfrm>
          <a:off x="317802" y="1220450"/>
          <a:ext cx="8229600" cy="5450648"/>
        </p:xfrm>
        <a:graphic>
          <a:graphicData uri="http://schemas.openxmlformats.org/drawingml/2006/table">
            <a:tbl>
              <a:tblPr firstRow="1" bandRow="1">
                <a:tableStyleId>{E8034E78-7F5D-4C2E-B375-FC64B27BC917}</a:tableStyleId>
              </a:tblPr>
              <a:tblGrid>
                <a:gridCol w="2743200"/>
                <a:gridCol w="2743200"/>
                <a:gridCol w="2743200"/>
              </a:tblGrid>
              <a:tr h="666051">
                <a:tc>
                  <a:txBody>
                    <a:bodyPr/>
                    <a:lstStyle/>
                    <a:p>
                      <a:pPr algn="ctr"/>
                      <a:r>
                        <a:rPr lang="en-US" sz="3400" cap="all" dirty="0" smtClean="0"/>
                        <a:t>Problem</a:t>
                      </a:r>
                      <a:endParaRPr lang="en-US" sz="3400" cap="all" dirty="0"/>
                    </a:p>
                  </a:txBody>
                  <a:tcPr/>
                </a:tc>
                <a:tc>
                  <a:txBody>
                    <a:bodyPr/>
                    <a:lstStyle/>
                    <a:p>
                      <a:pPr algn="ctr"/>
                      <a:r>
                        <a:rPr lang="en-US" sz="3400" cap="all" dirty="0" smtClean="0"/>
                        <a:t>Legislation</a:t>
                      </a:r>
                      <a:endParaRPr lang="en-US" sz="3400" cap="all" dirty="0"/>
                    </a:p>
                  </a:txBody>
                  <a:tcPr/>
                </a:tc>
                <a:tc>
                  <a:txBody>
                    <a:bodyPr/>
                    <a:lstStyle/>
                    <a:p>
                      <a:pPr algn="ctr"/>
                      <a:r>
                        <a:rPr lang="en-US" sz="3400" cap="all" dirty="0" smtClean="0"/>
                        <a:t>Solution</a:t>
                      </a:r>
                      <a:endParaRPr lang="en-US" sz="3400" cap="all" dirty="0"/>
                    </a:p>
                  </a:txBody>
                  <a:tcPr/>
                </a:tc>
              </a:tr>
              <a:tr h="2323433">
                <a:tc>
                  <a:txBody>
                    <a:bodyPr/>
                    <a:lstStyle/>
                    <a:p>
                      <a:pPr marL="0" marR="0">
                        <a:lnSpc>
                          <a:spcPct val="115000"/>
                        </a:lnSpc>
                        <a:spcBef>
                          <a:spcPts val="0"/>
                        </a:spcBef>
                        <a:spcAft>
                          <a:spcPts val="0"/>
                        </a:spcAft>
                      </a:pPr>
                      <a:r>
                        <a:rPr lang="en-US" sz="2100">
                          <a:solidFill>
                            <a:srgbClr val="000000"/>
                          </a:solidFill>
                          <a:latin typeface="Candara"/>
                          <a:ea typeface="Calibri"/>
                          <a:cs typeface="Candara"/>
                        </a:rPr>
                        <a:t>D. Kansas and Nebraska had still not become states, they were territories.  Stephen Douglas wanted to open the territories up to settlement so he could build a railroad.  He did not say anything about slavery in his bill, but it was north of the 36º30” line.</a:t>
                      </a:r>
                    </a:p>
                  </a:txBody>
                  <a:tcPr marL="68580" marR="68580" marT="0" marB="0"/>
                </a:tc>
                <a:tc>
                  <a:txBody>
                    <a:bodyPr/>
                    <a:lstStyle/>
                    <a:p>
                      <a:pPr marL="0" marR="0">
                        <a:lnSpc>
                          <a:spcPct val="115000"/>
                        </a:lnSpc>
                        <a:spcBef>
                          <a:spcPts val="0"/>
                        </a:spcBef>
                        <a:spcAft>
                          <a:spcPts val="0"/>
                        </a:spcAft>
                      </a:pPr>
                      <a:r>
                        <a:rPr lang="en-US" sz="2100">
                          <a:solidFill>
                            <a:srgbClr val="000000"/>
                          </a:solidFill>
                          <a:latin typeface="Candara"/>
                          <a:ea typeface="Calibri"/>
                          <a:cs typeface="Candara"/>
                        </a:rPr>
                        <a:t>Kansas-Nebraska Act of 1854</a:t>
                      </a:r>
                    </a:p>
                  </a:txBody>
                  <a:tcPr marL="68580" marR="68580" marT="0" marB="0"/>
                </a:tc>
                <a:tc>
                  <a:txBody>
                    <a:bodyPr/>
                    <a:lstStyle/>
                    <a:p>
                      <a:pPr marL="0" marR="0">
                        <a:lnSpc>
                          <a:spcPct val="115000"/>
                        </a:lnSpc>
                        <a:spcBef>
                          <a:spcPts val="0"/>
                        </a:spcBef>
                        <a:spcAft>
                          <a:spcPts val="0"/>
                        </a:spcAft>
                      </a:pPr>
                      <a:r>
                        <a:rPr lang="en-US" sz="1800" dirty="0">
                          <a:solidFill>
                            <a:srgbClr val="000000"/>
                          </a:solidFill>
                          <a:latin typeface="Candara"/>
                          <a:ea typeface="Calibri"/>
                          <a:cs typeface="Candara"/>
                        </a:rPr>
                        <a:t>Left these two states up to the people who settled there.  There was bloodshed as people rushed in and tried to claim that Kansas was pro-slavery or anti-slavery.  People broke into others’ homes, looted, and attacked</a:t>
                      </a:r>
                      <a:r>
                        <a:rPr lang="en-US" sz="1800" dirty="0" smtClean="0">
                          <a:solidFill>
                            <a:srgbClr val="000000"/>
                          </a:solidFill>
                          <a:latin typeface="Candara"/>
                          <a:ea typeface="Calibri"/>
                          <a:cs typeface="Candara"/>
                        </a:rPr>
                        <a:t>.  Because of the sporadic</a:t>
                      </a:r>
                      <a:r>
                        <a:rPr lang="en-US" sz="1800" baseline="0" dirty="0" smtClean="0">
                          <a:solidFill>
                            <a:srgbClr val="000000"/>
                          </a:solidFill>
                          <a:latin typeface="Candara"/>
                          <a:ea typeface="Calibri"/>
                          <a:cs typeface="Candara"/>
                        </a:rPr>
                        <a:t> warfare between settlers, gained reputation as “Bleeding Kansas”.</a:t>
                      </a:r>
                      <a:r>
                        <a:rPr lang="en-US" sz="1800" dirty="0" smtClean="0">
                          <a:solidFill>
                            <a:srgbClr val="000000"/>
                          </a:solidFill>
                          <a:latin typeface="Candara"/>
                          <a:ea typeface="Calibri"/>
                          <a:cs typeface="Candara"/>
                        </a:rPr>
                        <a:t>  </a:t>
                      </a:r>
                      <a:endParaRPr lang="en-US" sz="1800" dirty="0">
                        <a:solidFill>
                          <a:srgbClr val="000000"/>
                        </a:solidFill>
                        <a:latin typeface="Candara"/>
                        <a:ea typeface="Calibri"/>
                        <a:cs typeface="Candara"/>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523</TotalTime>
  <Words>588</Words>
  <Application>Microsoft Macintosh PowerPoint</Application>
  <PresentationFormat>On-screen Show (4:3)</PresentationFormat>
  <Paragraphs>48</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Call To Order</vt:lpstr>
      <vt:lpstr>I. Underlying Factors</vt:lpstr>
      <vt:lpstr>Slide 3</vt:lpstr>
      <vt:lpstr>II. Legislation that put off solving the problem of slavery</vt:lpstr>
      <vt:lpstr>II. Legislation that put off solving the problem of slavery</vt:lpstr>
      <vt:lpstr>Call to Order</vt:lpstr>
      <vt:lpstr>II. Legislation that put off solving the problem of slavery</vt:lpstr>
      <vt:lpstr>Compromise of 1850</vt:lpstr>
      <vt:lpstr>II. Legislation that put off solving the problem of slavery</vt:lpstr>
      <vt:lpstr>Kansas Nebraska Act</vt:lpstr>
      <vt:lpstr>Slide 11</vt:lpstr>
      <vt:lpstr>Let’s create a map!</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2</cp:revision>
  <dcterms:created xsi:type="dcterms:W3CDTF">2011-09-19T11:25:45Z</dcterms:created>
  <dcterms:modified xsi:type="dcterms:W3CDTF">2011-09-19T19:45:45Z</dcterms:modified>
</cp:coreProperties>
</file>